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68" r:id="rId2"/>
    <p:sldId id="266" r:id="rId3"/>
    <p:sldId id="263" r:id="rId4"/>
    <p:sldId id="259" r:id="rId5"/>
    <p:sldId id="258" r:id="rId6"/>
    <p:sldId id="274" r:id="rId7"/>
    <p:sldId id="270" r:id="rId8"/>
    <p:sldId id="275" r:id="rId9"/>
    <p:sldId id="276" r:id="rId10"/>
    <p:sldId id="260" r:id="rId11"/>
    <p:sldId id="257" r:id="rId12"/>
    <p:sldId id="264" r:id="rId13"/>
    <p:sldId id="271" r:id="rId14"/>
    <p:sldId id="277" r:id="rId15"/>
    <p:sldId id="273" r:id="rId16"/>
    <p:sldId id="265" r:id="rId17"/>
    <p:sldId id="272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04AC"/>
    <a:srgbClr val="008000"/>
    <a:srgbClr val="F29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736" autoAdjust="0"/>
  </p:normalViewPr>
  <p:slideViewPr>
    <p:cSldViewPr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</c:v>
                </c:pt>
              </c:strCache>
            </c:strRef>
          </c:tx>
          <c:spPr>
            <a:ln w="76200">
              <a:solidFill>
                <a:srgbClr val="1804AC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0298214380877281E-2"/>
                  <c:y val="-2.3429282526414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4C-4378-9F9F-0EE24103F675}"/>
                </c:ext>
              </c:extLst>
            </c:dLbl>
            <c:dLbl>
              <c:idx val="1"/>
              <c:layout>
                <c:manualLayout>
                  <c:x val="-2.007455359521932E-2"/>
                  <c:y val="3.9826644338658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4C-4378-9F9F-0EE24103F675}"/>
                </c:ext>
              </c:extLst>
            </c:dLbl>
            <c:dLbl>
              <c:idx val="2"/>
              <c:layout>
                <c:manualLayout>
                  <c:x val="1.4338966853728087E-3"/>
                  <c:y val="-1.171371892313476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D4C-4378-9F9F-0EE24103F6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2019-2020 н.р.</c:v>
                </c:pt>
                <c:pt idx="1">
                  <c:v>2020-2021 н.р.</c:v>
                </c:pt>
                <c:pt idx="2">
                  <c:v>2021-2022 н.р.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278</c:v>
                </c:pt>
                <c:pt idx="1">
                  <c:v>266</c:v>
                </c:pt>
                <c:pt idx="2">
                  <c:v>311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4C-4378-9F9F-0EE24103F6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магістр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0298214380877281E-2"/>
                  <c:y val="-1.1713718923134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4C-4378-9F9F-0EE24103F675}"/>
                </c:ext>
              </c:extLst>
            </c:dLbl>
            <c:dLbl>
              <c:idx val="1"/>
              <c:layout>
                <c:manualLayout>
                  <c:x val="-2.8677933707456173E-2"/>
                  <c:y val="4.4512131907912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4C-4378-9F9F-0EE24103F675}"/>
                </c:ext>
              </c:extLst>
            </c:dLbl>
            <c:dLbl>
              <c:idx val="2"/>
              <c:layout>
                <c:manualLayout>
                  <c:x val="1.4338966853728087E-3"/>
                  <c:y val="1.4056462707761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4C-4378-9F9F-0EE24103F6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2019-2020 н.р.</c:v>
                </c:pt>
                <c:pt idx="1">
                  <c:v>2020-2021 н.р.</c:v>
                </c:pt>
                <c:pt idx="2">
                  <c:v>2021-2022 н.р.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136</c:v>
                </c:pt>
                <c:pt idx="1">
                  <c:v>98</c:v>
                </c:pt>
                <c:pt idx="2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D4C-4378-9F9F-0EE24103F6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8545024"/>
        <c:axId val="89445504"/>
      </c:lineChart>
      <c:catAx>
        <c:axId val="98545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UA"/>
          </a:p>
        </c:txPr>
        <c:crossAx val="89445504"/>
        <c:crosses val="autoZero"/>
        <c:auto val="1"/>
        <c:lblAlgn val="ctr"/>
        <c:lblOffset val="100"/>
        <c:noMultiLvlLbl val="0"/>
      </c:catAx>
      <c:valAx>
        <c:axId val="894455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UA"/>
          </a:p>
        </c:txPr>
        <c:crossAx val="98545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686694703298548"/>
          <c:y val="0.43497668508764259"/>
          <c:w val="0.15169915628164168"/>
          <c:h val="0.19330071200964252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Абсолютна 
успішність 
(денна)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B0F0"/>
              </a:solidFill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1 семестр 
2019/2020 н.р.</c:v>
                </c:pt>
                <c:pt idx="1">
                  <c:v>2 семестр 
2019/2020 н.р.</c:v>
                </c:pt>
                <c:pt idx="2">
                  <c:v>1 семестр 
2020/2021 н.р.</c:v>
                </c:pt>
                <c:pt idx="3">
                  <c:v>2 семестр 
2020/2021 н.р.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98.45</c:v>
                </c:pt>
                <c:pt idx="1">
                  <c:v>98.94</c:v>
                </c:pt>
                <c:pt idx="2">
                  <c:v>99.63</c:v>
                </c:pt>
                <c:pt idx="3">
                  <c:v>98.46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D-4FD5-9C04-E6D200ADA83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Абсолютна 
успішність 
(заочна)</c:v>
                </c:pt>
              </c:strCache>
            </c:strRef>
          </c:tx>
          <c:spPr>
            <a:solidFill>
              <a:srgbClr val="C50BA2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1 семестр 
2019/2020 н.р.</c:v>
                </c:pt>
                <c:pt idx="1">
                  <c:v>2 семестр 
2019/2020 н.р.</c:v>
                </c:pt>
                <c:pt idx="2">
                  <c:v>1 семестр 
2020/2021 н.р.</c:v>
                </c:pt>
                <c:pt idx="3">
                  <c:v>2 семестр 
2020/2021 н.р.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94.92</c:v>
                </c:pt>
                <c:pt idx="1">
                  <c:v>97.24</c:v>
                </c:pt>
                <c:pt idx="2">
                  <c:v>98.44</c:v>
                </c:pt>
                <c:pt idx="3">
                  <c:v>97.89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D-4FD5-9C04-E6D200ADA83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Якість знань 
(денна)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1 семестр 
2019/2020 н.р.</c:v>
                </c:pt>
                <c:pt idx="1">
                  <c:v>2 семестр 
2019/2020 н.р.</c:v>
                </c:pt>
                <c:pt idx="2">
                  <c:v>1 семестр 
2020/2021 н.р.</c:v>
                </c:pt>
                <c:pt idx="3">
                  <c:v>2 семестр 
2020/2021 н.р.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49.74</c:v>
                </c:pt>
                <c:pt idx="1">
                  <c:v>52.91</c:v>
                </c:pt>
                <c:pt idx="2">
                  <c:v>41.42</c:v>
                </c:pt>
                <c:pt idx="3">
                  <c:v>43.08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D-4FD5-9C04-E6D200ADA83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Якість знань 
(заочна)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1 семестр 
2019/2020 н.р.</c:v>
                </c:pt>
                <c:pt idx="1">
                  <c:v>2 семестр 
2019/2020 н.р.</c:v>
                </c:pt>
                <c:pt idx="2">
                  <c:v>1 семестр 
2020/2021 н.р.</c:v>
                </c:pt>
                <c:pt idx="3">
                  <c:v>2 семестр 
2020/2021 н.р.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54.8</c:v>
                </c:pt>
                <c:pt idx="1">
                  <c:v>61.37</c:v>
                </c:pt>
                <c:pt idx="2">
                  <c:v>57</c:v>
                </c:pt>
                <c:pt idx="3">
                  <c:v>50.7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6D-4FD5-9C04-E6D200ADA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61216"/>
        <c:axId val="5962752"/>
      </c:barChart>
      <c:catAx>
        <c:axId val="59612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UA"/>
          </a:p>
        </c:txPr>
        <c:crossAx val="5962752"/>
        <c:crosses val="autoZero"/>
        <c:auto val="1"/>
        <c:lblAlgn val="ctr"/>
        <c:lblOffset val="100"/>
        <c:noMultiLvlLbl val="0"/>
      </c:catAx>
      <c:valAx>
        <c:axId val="59627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96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99397598858757"/>
          <c:y val="3.8650117113197796E-2"/>
          <c:w val="0.19355616031807082"/>
          <c:h val="0.79642807508589897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ставок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21,03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A54-4C7D-812D-F34254BD54C6}"/>
                </c:ext>
              </c:extLst>
            </c:dLbl>
            <c:dLbl>
              <c:idx val="1"/>
              <c:layout>
                <c:manualLayout>
                  <c:x val="-4.0768073446886086E-2"/>
                  <c:y val="-9.13899919816185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17,89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7A3-4FB9-A407-7E26063A30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16,502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8207035487371"/>
                      <c:h val="0.1083953564215501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A54-4C7D-812D-F34254BD54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UA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21.03</c:v>
                </c:pt>
                <c:pt idx="1">
                  <c:v>17.89</c:v>
                </c:pt>
                <c:pt idx="2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A3-4FB9-A407-7E26063A30E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34901487"/>
        <c:axId val="934900655"/>
      </c:lineChart>
      <c:catAx>
        <c:axId val="934901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934900655"/>
        <c:crosses val="autoZero"/>
        <c:auto val="1"/>
        <c:lblAlgn val="ctr"/>
        <c:lblOffset val="100"/>
        <c:noMultiLvlLbl val="0"/>
      </c:catAx>
      <c:valAx>
        <c:axId val="934900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UA"/>
          </a:p>
        </c:txPr>
        <c:crossAx val="934901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689CB-D298-4474-904E-50C0DF7F2E1B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D05F9-FA08-4FE6-B661-450076312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D05F9-FA08-4FE6-B661-450076312D0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3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6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2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59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42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4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29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3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0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3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29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82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2E628-F793-4859-8B9E-DE8B4841F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психології, історії та соціології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На зображенні може бути: 31 людина та люди усміхаються">
            <a:extLst>
              <a:ext uri="{FF2B5EF4-FFF2-40B4-BE49-F238E27FC236}">
                <a16:creationId xmlns:a16="http://schemas.microsoft.com/office/drawing/2014/main" id="{E2A13B7E-DF72-43A7-B675-2E4A090F95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443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07D74-510C-441E-B305-62FC19786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 склад НПП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0EECD7-AE3C-4938-9101-AF0202DE7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Докторів наук, професорів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Кандидатів наук, доцентів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філософії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Середнє навантаження – 0,82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74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46293AE-2C4A-4406-843B-3774019D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/>
                </a:solidFill>
              </a:rPr>
              <a:t>КІЛЬКІСТЬ СТАВОК</a:t>
            </a: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2B70316-6BE4-432B-8F4A-EA7A5455F0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43609"/>
              </p:ext>
            </p:extLst>
          </p:nvPr>
        </p:nvGraphicFramePr>
        <p:xfrm>
          <a:off x="628650" y="1417638"/>
          <a:ext cx="8195310" cy="4309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7054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8A385-ED99-46FC-9397-0842906C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Рейтингові показники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7DBBB9-206A-4720-AC28-0D28A6F7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 – 10 –  проф. Попович І.С.,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О.Є.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Підсумкові рейтинги за наказами ректора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2020р. – 5місце; 2021р. – 4 місце;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Студентська наукова робота – 1 місце;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Фахові наукові видання категорії «В» – 3;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Всеукраїнські конкурси студентських наукових робіт – 2.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79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9BA51-804E-49E5-932A-74833E4AA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 діяльність та академічна мобільність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4351C-49BE-42E2-8305-64B1FF580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– 2020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Морарь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Олена Олександрівна,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спеціальність 231 Соціальна робота,   І семестр стажування в Поморській академії в м.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Слупськ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(Польща)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– 2021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Мельникова Анастасія Денисівна,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спеціальність 054 Соціологія  І семестр «Подвійний диплом» в Поморській Академії у м.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Слупськ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(Республіка Польща) (Наказ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30.09.2020 №30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– 2022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Кваша Юлія Вадимівна,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спеціальність 231 Соціальна робота  І семестр стажування в Поморській академії в м.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Слупськ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(Польща) (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 від 07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.09.2021 №453-С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7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52EEE-AD3B-4226-A63F-AC0AE830D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 діяльність та академічна мобільність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BF2EAA-4C76-4AAD-9402-13ABA9ED6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угодами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підписом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ректора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Узбекистан,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Болгарія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Почали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посольством Казахстану в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голодомору, з 26.09 по 06.10. 2021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перебуватиме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делегація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істориків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архівістів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uk-UA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іжнародні</a:t>
            </a:r>
            <a:r>
              <a:rPr lang="uk-UA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1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Кузовова</a:t>
            </a:r>
            <a:r>
              <a:rPr lang="ru-RU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Н.М. 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Видавничий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проєкт "Голодомор 1932-1933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Херсонщині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Holodomor Research and Education Centre,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Альберти (Канада)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1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Водотика</a:t>
            </a:r>
            <a:r>
              <a:rPr lang="ru-RU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  <a:r>
              <a:rPr lang="uk-UA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«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громадянського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Голодомору 1932-1933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Півдні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Holodomor Research and Education Centre,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Альберти (Канада)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68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79E2F-17D9-43C9-93AA-9AED20E1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Адміністративно –господарська діяльність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FA82DF-E7EC-4D88-BBBB-CD4965F4C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 процес повністю забезпечений технічними засобами (телевізори, проектори, камери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відеозв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язку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Замінено лінолеум (ауд.401; 412; 414);</a:t>
            </a:r>
          </a:p>
          <a:p>
            <a:pPr marL="514350" indent="-51435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Відремонтовано приміщення і повністю обладнано меблями ауд.418 (кафедра філософії та соціально-гуманітарних наук, ауд.403 рада ветеранів ХДУ);</a:t>
            </a:r>
          </a:p>
          <a:p>
            <a:pPr marL="514350" indent="-51435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Косметичний ремонт зроблено в усіх аудиторіях;</a:t>
            </a:r>
          </a:p>
          <a:p>
            <a:pPr marL="514350" indent="-514350" algn="just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 цінності оприбутковано і утримуються у задовільному стані.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713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48640-4E07-4B20-A82D-4EAB9F74B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Виклики 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CF67A1-91E3-46B3-842B-47A5A54DA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зросла конкуренція у сфері підготовки кадрів через ліцензування спеціальностей соціального профілю у сусідніх областях та підвищення активності ЗВО європейських країн, де ці спеціальності носять пріоритетний характер, а фахівці отримують високу заробітну плату;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 демографічних показників не тільки через низьку народжуваність, але й через пожвавлення міграційних процесів у напрямку країн з високим рівнем життя;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зміни у нормативній базі щодо переліку спеціальностей, за якими готують фахівців в Україні, невідповідність їх до класифікатора професій і, як наслідок, негативні зрушення на ринку праці;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пандемія С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OVID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19 та її вплив на організацію освітнього процесу;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скорочення фінансування, старіння матеріально-технічної бази.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472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2BDDB-9BC5-4763-8566-24EFAE34F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Шляхи подолання викликів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359FA92-6234-4D3D-8129-376992520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476781"/>
              </p:ext>
            </p:extLst>
          </p:nvPr>
        </p:nvGraphicFramePr>
        <p:xfrm>
          <a:off x="683568" y="1417637"/>
          <a:ext cx="7776864" cy="51091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91817699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3066219451"/>
                    </a:ext>
                  </a:extLst>
                </a:gridCol>
              </a:tblGrid>
              <a:tr h="807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роботи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3933053863"/>
                  </a:ext>
                </a:extLst>
              </a:tr>
              <a:tr h="19179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4159956628"/>
                  </a:ext>
                </a:extLst>
              </a:tr>
              <a:tr h="3620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Розробка сертифікатних програм за освітніми напрямами факультету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1899199827"/>
                  </a:ext>
                </a:extLst>
              </a:tr>
              <a:tr h="549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Поновлення роботи Школи юного психолога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3559056506"/>
                  </a:ext>
                </a:extLst>
              </a:tr>
              <a:tr h="549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 зустрічей з випускниками закладів освіти на базі факультету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1563017115"/>
                  </a:ext>
                </a:extLst>
              </a:tr>
              <a:tr h="549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Поновлення  співпраці з недільними школами при храмах міста й області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1841354466"/>
                  </a:ext>
                </a:extLst>
              </a:tr>
              <a:tr h="549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Залучення випускників бакалаврату до навчання в Офісі іншомовної освіти ХДУ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2385937715"/>
                  </a:ext>
                </a:extLst>
              </a:tr>
              <a:tr h="2099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Виготовлення рекламної продукції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2079787363"/>
                  </a:ext>
                </a:extLst>
              </a:tr>
              <a:tr h="3620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Участь у підготовці робіт та складі журі МАН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2480141017"/>
                  </a:ext>
                </a:extLst>
              </a:tr>
              <a:tr h="9238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Розробити програму та започаткувати підготовку здобувачів ОП Право РВО «бакалавр» до складання Єдиного фахового вступного випробування (блок «Логіка»)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val="2811957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90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9B8A1-7E63-41EA-8BFC-F3DE4367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DD4069-62A6-4707-9891-E4245EB8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емблема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31BC00-FB38-478C-AB09-6910D63EA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37" y="1236655"/>
            <a:ext cx="6381899" cy="534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1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76029-117D-442C-880E-69F61161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діяльності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580348-CFDB-41B8-98FA-1707A8B2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Забезпечення особистісного та професійного зростання студентів, формування компетенцій, що забезпечують їх конкурентоспроможність у професійній сфері шляхом підвищення якості освіти та побудову власної освітньої траєкторії;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Стимулювання всебічного розвитку професійного потенціалу науково-педагогічних працівників через забезпечення академічної мобільності;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Розширення міжнародного співробітництва, подальша інтеграція в єдиний європейський освітній простір з метою входження до п’ятірки кращих факультетів.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0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B5CBA-EB0D-4F85-8B4F-19C3CE7E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5"/>
          </a:xfrm>
        </p:spPr>
        <p:txBody>
          <a:bodyPr>
            <a:no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інформація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EA1F87C-8A5D-4E38-A5F8-3ED8F3E0B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154429"/>
              </p:ext>
            </p:extLst>
          </p:nvPr>
        </p:nvGraphicFramePr>
        <p:xfrm>
          <a:off x="457200" y="836713"/>
          <a:ext cx="8435280" cy="6033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886">
                  <a:extLst>
                    <a:ext uri="{9D8B030D-6E8A-4147-A177-3AD203B41FA5}">
                      <a16:colId xmlns:a16="http://schemas.microsoft.com/office/drawing/2014/main" val="1415210536"/>
                    </a:ext>
                  </a:extLst>
                </a:gridCol>
                <a:gridCol w="2101746">
                  <a:extLst>
                    <a:ext uri="{9D8B030D-6E8A-4147-A177-3AD203B41FA5}">
                      <a16:colId xmlns:a16="http://schemas.microsoft.com/office/drawing/2014/main" val="3946822744"/>
                    </a:ext>
                  </a:extLst>
                </a:gridCol>
                <a:gridCol w="1615008">
                  <a:extLst>
                    <a:ext uri="{9D8B030D-6E8A-4147-A177-3AD203B41FA5}">
                      <a16:colId xmlns:a16="http://schemas.microsoft.com/office/drawing/2014/main" val="4165352211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4182182623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1952676581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val="2155363643"/>
                    </a:ext>
                  </a:extLst>
                </a:gridCol>
              </a:tblGrid>
              <a:tr h="364503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кафедри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бакалавр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магістр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14582"/>
                  </a:ext>
                </a:extLst>
              </a:tr>
              <a:tr h="63788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053 Психологія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838929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r>
                        <a:rPr lang="uk-UA" dirty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Історії, археології та методики викладання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 Освіта, спеціалізація 014.03 Історія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361861"/>
                  </a:ext>
                </a:extLst>
              </a:tr>
              <a:tr h="6378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032 Історія та археологія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163235"/>
                  </a:ext>
                </a:extLst>
              </a:tr>
              <a:tr h="1279256">
                <a:tc>
                  <a:txBody>
                    <a:bodyPr/>
                    <a:lstStyle/>
                    <a:p>
                      <a:r>
                        <a:rPr lang="uk-UA" dirty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Соціальної роботи, соціальної педагогіки та соціології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231Соціальна робота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437352"/>
                  </a:ext>
                </a:extLst>
              </a:tr>
              <a:tr h="63788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054 Соціологія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181821"/>
                  </a:ext>
                </a:extLst>
              </a:tr>
              <a:tr h="1279256">
                <a:tc>
                  <a:txBody>
                    <a:bodyPr/>
                    <a:lstStyle/>
                    <a:p>
                      <a:r>
                        <a:rPr lang="uk-UA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Філософії та соціально-гуманітарних наук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03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72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312856" cy="850106"/>
          </a:xfrm>
        </p:spPr>
        <p:txBody>
          <a:bodyPr>
            <a:noAutofit/>
          </a:bodyPr>
          <a:lstStyle/>
          <a:p>
            <a:pPr algn="ctr"/>
            <a:br>
              <a:rPr lang="uk-UA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КОНТИНГЕНТ</a:t>
            </a:r>
            <a:br>
              <a:rPr lang="uk-UA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01.09.2021 - 404</a:t>
            </a:r>
            <a:br>
              <a:rPr lang="uk-UA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460505"/>
              </p:ext>
            </p:extLst>
          </p:nvPr>
        </p:nvGraphicFramePr>
        <p:xfrm>
          <a:off x="395536" y="1176358"/>
          <a:ext cx="8640960" cy="542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696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Динаміка показників абсолютної успішності та якості знань здобувачів факультету психології, історії та соціології за 2019/2020 </a:t>
            </a:r>
            <a:r>
              <a:rPr lang="uk-UA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та 2020/2021 </a:t>
            </a:r>
            <a:r>
              <a:rPr lang="uk-UA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507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92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0922A-C96C-4EAC-8397-0C9935A6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 випускників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29D27BB-BCE8-403E-BA26-E736649B81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452835"/>
              </p:ext>
            </p:extLst>
          </p:nvPr>
        </p:nvGraphicFramePr>
        <p:xfrm>
          <a:off x="457200" y="1417638"/>
          <a:ext cx="8435284" cy="51881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56788">
                  <a:extLst>
                    <a:ext uri="{9D8B030D-6E8A-4147-A177-3AD203B41FA5}">
                      <a16:colId xmlns:a16="http://schemas.microsoft.com/office/drawing/2014/main" val="206827157"/>
                    </a:ext>
                  </a:extLst>
                </a:gridCol>
                <a:gridCol w="2055227">
                  <a:extLst>
                    <a:ext uri="{9D8B030D-6E8A-4147-A177-3AD203B41FA5}">
                      <a16:colId xmlns:a16="http://schemas.microsoft.com/office/drawing/2014/main" val="26629114"/>
                    </a:ext>
                  </a:extLst>
                </a:gridCol>
                <a:gridCol w="756788">
                  <a:extLst>
                    <a:ext uri="{9D8B030D-6E8A-4147-A177-3AD203B41FA5}">
                      <a16:colId xmlns:a16="http://schemas.microsoft.com/office/drawing/2014/main" val="3997044716"/>
                    </a:ext>
                  </a:extLst>
                </a:gridCol>
                <a:gridCol w="756788">
                  <a:extLst>
                    <a:ext uri="{9D8B030D-6E8A-4147-A177-3AD203B41FA5}">
                      <a16:colId xmlns:a16="http://schemas.microsoft.com/office/drawing/2014/main" val="3914863281"/>
                    </a:ext>
                  </a:extLst>
                </a:gridCol>
                <a:gridCol w="649220">
                  <a:extLst>
                    <a:ext uri="{9D8B030D-6E8A-4147-A177-3AD203B41FA5}">
                      <a16:colId xmlns:a16="http://schemas.microsoft.com/office/drawing/2014/main" val="25320127"/>
                    </a:ext>
                  </a:extLst>
                </a:gridCol>
                <a:gridCol w="756788">
                  <a:extLst>
                    <a:ext uri="{9D8B030D-6E8A-4147-A177-3AD203B41FA5}">
                      <a16:colId xmlns:a16="http://schemas.microsoft.com/office/drawing/2014/main" val="4228497952"/>
                    </a:ext>
                  </a:extLst>
                </a:gridCol>
                <a:gridCol w="649220">
                  <a:extLst>
                    <a:ext uri="{9D8B030D-6E8A-4147-A177-3AD203B41FA5}">
                      <a16:colId xmlns:a16="http://schemas.microsoft.com/office/drawing/2014/main" val="1064051210"/>
                    </a:ext>
                  </a:extLst>
                </a:gridCol>
                <a:gridCol w="756788">
                  <a:extLst>
                    <a:ext uri="{9D8B030D-6E8A-4147-A177-3AD203B41FA5}">
                      <a16:colId xmlns:a16="http://schemas.microsoft.com/office/drawing/2014/main" val="1934421131"/>
                    </a:ext>
                  </a:extLst>
                </a:gridCol>
                <a:gridCol w="648457">
                  <a:extLst>
                    <a:ext uri="{9D8B030D-6E8A-4147-A177-3AD203B41FA5}">
                      <a16:colId xmlns:a16="http://schemas.microsoft.com/office/drawing/2014/main" val="904184636"/>
                    </a:ext>
                  </a:extLst>
                </a:gridCol>
                <a:gridCol w="649220">
                  <a:extLst>
                    <a:ext uri="{9D8B030D-6E8A-4147-A177-3AD203B41FA5}">
                      <a16:colId xmlns:a16="http://schemas.microsoft.com/office/drawing/2014/main" val="3771530258"/>
                    </a:ext>
                  </a:extLst>
                </a:gridCol>
              </a:tblGrid>
              <a:tr h="2589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спеціальності, кількість випускників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другим (магістерським) рівнем  грудень 19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Працевлаштований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Продовжує навчання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кордоном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працює  / немає звʼязку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Служба в ЗСУ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Догляд за дитиною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797205"/>
                  </a:ext>
                </a:extLst>
              </a:tr>
              <a:tr h="1586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фахом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посаді, що вимагає вищої освіти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інше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30282"/>
                  </a:ext>
                </a:extLst>
              </a:tr>
              <a:tr h="1147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Соціальна робота 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 осіб)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31,25%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8855152"/>
                  </a:ext>
                </a:extLst>
              </a:tr>
              <a:tr h="1147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Психологія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(17 осіб)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29,42%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11,77%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2014016"/>
                  </a:ext>
                </a:extLst>
              </a:tr>
              <a:tr h="823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 факультету: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24,25%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24,25%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42,43%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9,09%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584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03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79D13-056B-4D90-80A4-D693C2FD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 випускників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10629C5-5A9E-468F-8C5D-A8257C982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668037"/>
              </p:ext>
            </p:extLst>
          </p:nvPr>
        </p:nvGraphicFramePr>
        <p:xfrm>
          <a:off x="457198" y="1395189"/>
          <a:ext cx="8229598" cy="55083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38267">
                  <a:extLst>
                    <a:ext uri="{9D8B030D-6E8A-4147-A177-3AD203B41FA5}">
                      <a16:colId xmlns:a16="http://schemas.microsoft.com/office/drawing/2014/main" val="1007864682"/>
                    </a:ext>
                  </a:extLst>
                </a:gridCol>
                <a:gridCol w="2004933">
                  <a:extLst>
                    <a:ext uri="{9D8B030D-6E8A-4147-A177-3AD203B41FA5}">
                      <a16:colId xmlns:a16="http://schemas.microsoft.com/office/drawing/2014/main" val="425774847"/>
                    </a:ext>
                  </a:extLst>
                </a:gridCol>
                <a:gridCol w="738267">
                  <a:extLst>
                    <a:ext uri="{9D8B030D-6E8A-4147-A177-3AD203B41FA5}">
                      <a16:colId xmlns:a16="http://schemas.microsoft.com/office/drawing/2014/main" val="720554035"/>
                    </a:ext>
                  </a:extLst>
                </a:gridCol>
                <a:gridCol w="739013">
                  <a:extLst>
                    <a:ext uri="{9D8B030D-6E8A-4147-A177-3AD203B41FA5}">
                      <a16:colId xmlns:a16="http://schemas.microsoft.com/office/drawing/2014/main" val="815342073"/>
                    </a:ext>
                  </a:extLst>
                </a:gridCol>
                <a:gridCol w="739013">
                  <a:extLst>
                    <a:ext uri="{9D8B030D-6E8A-4147-A177-3AD203B41FA5}">
                      <a16:colId xmlns:a16="http://schemas.microsoft.com/office/drawing/2014/main" val="1058444463"/>
                    </a:ext>
                  </a:extLst>
                </a:gridCol>
                <a:gridCol w="632588">
                  <a:extLst>
                    <a:ext uri="{9D8B030D-6E8A-4147-A177-3AD203B41FA5}">
                      <a16:colId xmlns:a16="http://schemas.microsoft.com/office/drawing/2014/main" val="3756694269"/>
                    </a:ext>
                  </a:extLst>
                </a:gridCol>
                <a:gridCol w="633331">
                  <a:extLst>
                    <a:ext uri="{9D8B030D-6E8A-4147-A177-3AD203B41FA5}">
                      <a16:colId xmlns:a16="http://schemas.microsoft.com/office/drawing/2014/main" val="4088433430"/>
                    </a:ext>
                  </a:extLst>
                </a:gridCol>
                <a:gridCol w="738267">
                  <a:extLst>
                    <a:ext uri="{9D8B030D-6E8A-4147-A177-3AD203B41FA5}">
                      <a16:colId xmlns:a16="http://schemas.microsoft.com/office/drawing/2014/main" val="2929208450"/>
                    </a:ext>
                  </a:extLst>
                </a:gridCol>
                <a:gridCol w="527652">
                  <a:extLst>
                    <a:ext uri="{9D8B030D-6E8A-4147-A177-3AD203B41FA5}">
                      <a16:colId xmlns:a16="http://schemas.microsoft.com/office/drawing/2014/main" val="1642637043"/>
                    </a:ext>
                  </a:extLst>
                </a:gridCol>
                <a:gridCol w="738267">
                  <a:extLst>
                    <a:ext uri="{9D8B030D-6E8A-4147-A177-3AD203B41FA5}">
                      <a16:colId xmlns:a16="http://schemas.microsoft.com/office/drawing/2014/main" val="1660598626"/>
                    </a:ext>
                  </a:extLst>
                </a:gridCol>
              </a:tblGrid>
              <a:tr h="1240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спеціальності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ОП,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випускників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(магістерського) рівня (випуск - грудень 2020) 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</a:rPr>
                        <a:t>Працевлаштований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Продовжує навчання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кордоном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працює  / немає звʼязку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Служба в ЗСУ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Догляд за дитиною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extLst>
                  <a:ext uri="{0D108BD9-81ED-4DB2-BD59-A6C34878D82A}">
                    <a16:rowId xmlns:a16="http://schemas.microsoft.com/office/drawing/2014/main" val="716882025"/>
                  </a:ext>
                </a:extLst>
              </a:tr>
              <a:tr h="1207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фахом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посаді, що вимагає вищої освіти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за фахом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інше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375237"/>
                  </a:ext>
                </a:extLst>
              </a:tr>
              <a:tr h="743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231. Соціальна робота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3312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 осіб)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extLst>
                  <a:ext uri="{0D108BD9-81ED-4DB2-BD59-A6C34878D82A}">
                    <a16:rowId xmlns:a16="http://schemas.microsoft.com/office/drawing/2014/main" val="3746734483"/>
                  </a:ext>
                </a:extLst>
              </a:tr>
              <a:tr h="598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053. Психологія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24236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 осіб)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extLst>
                  <a:ext uri="{0D108BD9-81ED-4DB2-BD59-A6C34878D82A}">
                    <a16:rowId xmlns:a16="http://schemas.microsoft.com/office/drawing/2014/main" val="4049490293"/>
                  </a:ext>
                </a:extLst>
              </a:tr>
              <a:tr h="743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014.03 Середня освіта (Історія)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ОП24234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 особи)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extLst>
                  <a:ext uri="{0D108BD9-81ED-4DB2-BD59-A6C34878D82A}">
                    <a16:rowId xmlns:a16="http://schemas.microsoft.com/office/drawing/2014/main" val="1410254728"/>
                  </a:ext>
                </a:extLst>
              </a:tr>
              <a:tr h="743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032. Історія та археологія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 </a:t>
                      </a: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24235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 особи)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extLst>
                  <a:ext uri="{0D108BD9-81ED-4DB2-BD59-A6C34878D82A}">
                    <a16:rowId xmlns:a16="http://schemas.microsoft.com/office/drawing/2014/main" val="2729445095"/>
                  </a:ext>
                </a:extLst>
              </a:tr>
              <a:tr h="3669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 факультету: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31 особа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95" marR="47095" marT="0" marB="0"/>
                </a:tc>
                <a:extLst>
                  <a:ext uri="{0D108BD9-81ED-4DB2-BD59-A6C34878D82A}">
                    <a16:rowId xmlns:a16="http://schemas.microsoft.com/office/drawing/2014/main" val="1469427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19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6AFFB-7FCA-47E1-AE4F-FA7A0090E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 випускників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0F6227F-D436-45CE-A784-B61B9CA252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460873"/>
              </p:ext>
            </p:extLst>
          </p:nvPr>
        </p:nvGraphicFramePr>
        <p:xfrm>
          <a:off x="323528" y="1458112"/>
          <a:ext cx="8363272" cy="522173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60088">
                  <a:extLst>
                    <a:ext uri="{9D8B030D-6E8A-4147-A177-3AD203B41FA5}">
                      <a16:colId xmlns:a16="http://schemas.microsoft.com/office/drawing/2014/main" val="3935888642"/>
                    </a:ext>
                  </a:extLst>
                </a:gridCol>
                <a:gridCol w="2064192">
                  <a:extLst>
                    <a:ext uri="{9D8B030D-6E8A-4147-A177-3AD203B41FA5}">
                      <a16:colId xmlns:a16="http://schemas.microsoft.com/office/drawing/2014/main" val="2600503619"/>
                    </a:ext>
                  </a:extLst>
                </a:gridCol>
                <a:gridCol w="760088">
                  <a:extLst>
                    <a:ext uri="{9D8B030D-6E8A-4147-A177-3AD203B41FA5}">
                      <a16:colId xmlns:a16="http://schemas.microsoft.com/office/drawing/2014/main" val="524418765"/>
                    </a:ext>
                  </a:extLst>
                </a:gridCol>
                <a:gridCol w="760088">
                  <a:extLst>
                    <a:ext uri="{9D8B030D-6E8A-4147-A177-3AD203B41FA5}">
                      <a16:colId xmlns:a16="http://schemas.microsoft.com/office/drawing/2014/main" val="1664515983"/>
                    </a:ext>
                  </a:extLst>
                </a:gridCol>
                <a:gridCol w="652052">
                  <a:extLst>
                    <a:ext uri="{9D8B030D-6E8A-4147-A177-3AD203B41FA5}">
                      <a16:colId xmlns:a16="http://schemas.microsoft.com/office/drawing/2014/main" val="3529643409"/>
                    </a:ext>
                  </a:extLst>
                </a:gridCol>
                <a:gridCol w="652052">
                  <a:extLst>
                    <a:ext uri="{9D8B030D-6E8A-4147-A177-3AD203B41FA5}">
                      <a16:colId xmlns:a16="http://schemas.microsoft.com/office/drawing/2014/main" val="2240559469"/>
                    </a:ext>
                  </a:extLst>
                </a:gridCol>
                <a:gridCol w="760088">
                  <a:extLst>
                    <a:ext uri="{9D8B030D-6E8A-4147-A177-3AD203B41FA5}">
                      <a16:colId xmlns:a16="http://schemas.microsoft.com/office/drawing/2014/main" val="3099754556"/>
                    </a:ext>
                  </a:extLst>
                </a:gridCol>
                <a:gridCol w="651286">
                  <a:extLst>
                    <a:ext uri="{9D8B030D-6E8A-4147-A177-3AD203B41FA5}">
                      <a16:colId xmlns:a16="http://schemas.microsoft.com/office/drawing/2014/main" val="2843108389"/>
                    </a:ext>
                  </a:extLst>
                </a:gridCol>
                <a:gridCol w="651286">
                  <a:extLst>
                    <a:ext uri="{9D8B030D-6E8A-4147-A177-3AD203B41FA5}">
                      <a16:colId xmlns:a16="http://schemas.microsoft.com/office/drawing/2014/main" val="2866451998"/>
                    </a:ext>
                  </a:extLst>
                </a:gridCol>
                <a:gridCol w="652052">
                  <a:extLst>
                    <a:ext uri="{9D8B030D-6E8A-4147-A177-3AD203B41FA5}">
                      <a16:colId xmlns:a16="http://schemas.microsoft.com/office/drawing/2014/main" val="2886520791"/>
                    </a:ext>
                  </a:extLst>
                </a:gridCol>
              </a:tblGrid>
              <a:tr h="1957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спеціальності, кількість випускників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26695"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uk-UA" sz="11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першим (бакалаврським) рівнем</a:t>
                      </a: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червні 2019 року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</a:rPr>
                        <a:t>Працевлаштований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кордоном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працює  / немає звʼязку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Продовжують навчання на РВО магістр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Служба в ЗСУ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Догляд за дитиною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extLst>
                  <a:ext uri="{0D108BD9-81ED-4DB2-BD59-A6C34878D82A}">
                    <a16:rowId xmlns:a16="http://schemas.microsoft.com/office/drawing/2014/main" val="1281078490"/>
                  </a:ext>
                </a:extLst>
              </a:tr>
              <a:tr h="2077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фахом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посаді, що вимагає вищої освіти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інше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265052"/>
                  </a:ext>
                </a:extLst>
              </a:tr>
              <a:tr h="74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Соціальна робота 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 осіб)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56,25%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extLst>
                  <a:ext uri="{0D108BD9-81ED-4DB2-BD59-A6C34878D82A}">
                    <a16:rowId xmlns:a16="http://schemas.microsoft.com/office/drawing/2014/main" val="2023716555"/>
                  </a:ext>
                </a:extLst>
              </a:tr>
              <a:tr h="775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Соціальна педагогіка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 осіб)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extLst>
                  <a:ext uri="{0D108BD9-81ED-4DB2-BD59-A6C34878D82A}">
                    <a16:rowId xmlns:a16="http://schemas.microsoft.com/office/drawing/2014/main" val="2220217358"/>
                  </a:ext>
                </a:extLst>
              </a:tr>
              <a:tr h="19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extLst>
                  <a:ext uri="{0D108BD9-81ED-4DB2-BD59-A6C34878D82A}">
                    <a16:rowId xmlns:a16="http://schemas.microsoft.com/office/drawing/2014/main" val="3223895173"/>
                  </a:ext>
                </a:extLst>
              </a:tr>
              <a:tr h="604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Психологія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(39 осіб)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12,82%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12,82%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5,12%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20,51%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extLst>
                  <a:ext uri="{0D108BD9-81ED-4DB2-BD59-A6C34878D82A}">
                    <a16:rowId xmlns:a16="http://schemas.microsoft.com/office/drawing/2014/main" val="750929762"/>
                  </a:ext>
                </a:extLst>
              </a:tr>
              <a:tr h="5361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 факультету: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69 осіб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8,69%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11,59%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2,89%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20,28%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1,44%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645" marR="51645" marT="0" marB="0"/>
                </a:tc>
                <a:extLst>
                  <a:ext uri="{0D108BD9-81ED-4DB2-BD59-A6C34878D82A}">
                    <a16:rowId xmlns:a16="http://schemas.microsoft.com/office/drawing/2014/main" val="321935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56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248DF-F31C-4A54-A5BB-14911978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Працевлаштування випускників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C22FB5E-81A8-4C91-A512-D81E6020C9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177466"/>
              </p:ext>
            </p:extLst>
          </p:nvPr>
        </p:nvGraphicFramePr>
        <p:xfrm>
          <a:off x="457200" y="1638966"/>
          <a:ext cx="8363270" cy="51544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90356">
                  <a:extLst>
                    <a:ext uri="{9D8B030D-6E8A-4147-A177-3AD203B41FA5}">
                      <a16:colId xmlns:a16="http://schemas.microsoft.com/office/drawing/2014/main" val="4280492244"/>
                    </a:ext>
                  </a:extLst>
                </a:gridCol>
                <a:gridCol w="2146389">
                  <a:extLst>
                    <a:ext uri="{9D8B030D-6E8A-4147-A177-3AD203B41FA5}">
                      <a16:colId xmlns:a16="http://schemas.microsoft.com/office/drawing/2014/main" val="2327602593"/>
                    </a:ext>
                  </a:extLst>
                </a:gridCol>
                <a:gridCol w="790356">
                  <a:extLst>
                    <a:ext uri="{9D8B030D-6E8A-4147-A177-3AD203B41FA5}">
                      <a16:colId xmlns:a16="http://schemas.microsoft.com/office/drawing/2014/main" val="2482710864"/>
                    </a:ext>
                  </a:extLst>
                </a:gridCol>
                <a:gridCol w="791152">
                  <a:extLst>
                    <a:ext uri="{9D8B030D-6E8A-4147-A177-3AD203B41FA5}">
                      <a16:colId xmlns:a16="http://schemas.microsoft.com/office/drawing/2014/main" val="1292678421"/>
                    </a:ext>
                  </a:extLst>
                </a:gridCol>
                <a:gridCol w="791152">
                  <a:extLst>
                    <a:ext uri="{9D8B030D-6E8A-4147-A177-3AD203B41FA5}">
                      <a16:colId xmlns:a16="http://schemas.microsoft.com/office/drawing/2014/main" val="73807188"/>
                    </a:ext>
                  </a:extLst>
                </a:gridCol>
                <a:gridCol w="790356">
                  <a:extLst>
                    <a:ext uri="{9D8B030D-6E8A-4147-A177-3AD203B41FA5}">
                      <a16:colId xmlns:a16="http://schemas.microsoft.com/office/drawing/2014/main" val="2687588441"/>
                    </a:ext>
                  </a:extLst>
                </a:gridCol>
                <a:gridCol w="564881">
                  <a:extLst>
                    <a:ext uri="{9D8B030D-6E8A-4147-A177-3AD203B41FA5}">
                      <a16:colId xmlns:a16="http://schemas.microsoft.com/office/drawing/2014/main" val="3359461864"/>
                    </a:ext>
                  </a:extLst>
                </a:gridCol>
                <a:gridCol w="790356">
                  <a:extLst>
                    <a:ext uri="{9D8B030D-6E8A-4147-A177-3AD203B41FA5}">
                      <a16:colId xmlns:a16="http://schemas.microsoft.com/office/drawing/2014/main" val="4155492960"/>
                    </a:ext>
                  </a:extLst>
                </a:gridCol>
                <a:gridCol w="454136">
                  <a:extLst>
                    <a:ext uri="{9D8B030D-6E8A-4147-A177-3AD203B41FA5}">
                      <a16:colId xmlns:a16="http://schemas.microsoft.com/office/drawing/2014/main" val="4006447558"/>
                    </a:ext>
                  </a:extLst>
                </a:gridCol>
                <a:gridCol w="454136">
                  <a:extLst>
                    <a:ext uri="{9D8B030D-6E8A-4147-A177-3AD203B41FA5}">
                      <a16:colId xmlns:a16="http://schemas.microsoft.com/office/drawing/2014/main" val="4083221502"/>
                    </a:ext>
                  </a:extLst>
                </a:gridCol>
              </a:tblGrid>
              <a:tr h="1682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спеціальності, кількість випускників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26695" algn="just">
                        <a:lnSpc>
                          <a:spcPct val="200000"/>
                        </a:lnSpc>
                        <a:spcAft>
                          <a:spcPts val="600"/>
                        </a:spcAft>
                      </a:pPr>
                      <a:r>
                        <a:rPr lang="uk-UA" sz="11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першим (бакалаврським) рівнем</a:t>
                      </a: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червні 2020 року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</a:rPr>
                        <a:t>Працевлаштований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Продовжує навчання на денній формі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кордоном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працює  / немає звʼязку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Служба в ЗСУ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Догляд за дитиною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803247"/>
                  </a:ext>
                </a:extLst>
              </a:tr>
              <a:tr h="298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фахом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посаді, що вимагає вищої освіти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618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Соціальна робота 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 осіб)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1712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 Психологія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 особи)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20.83%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45,83%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388878"/>
                  </a:ext>
                </a:extLst>
              </a:tr>
              <a:tr h="162146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 факультету: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осіб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21,05%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42,10%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37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0254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1385</Words>
  <Application>Microsoft Office PowerPoint</Application>
  <PresentationFormat>Экран (4:3)</PresentationFormat>
  <Paragraphs>408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Факультет психології, історії та соціології </vt:lpstr>
      <vt:lpstr>Мета діяльності</vt:lpstr>
      <vt:lpstr>Загальна інформація</vt:lpstr>
      <vt:lpstr> КОНТИНГЕНТ на 01.09.2021 - 404 </vt:lpstr>
      <vt:lpstr>Динаміка показників абсолютної успішності та якості знань здобувачів факультету психології, історії та соціології за 2019/2020 н.р. та 2020/2021 н.р.</vt:lpstr>
      <vt:lpstr>Працевлаштування випускників</vt:lpstr>
      <vt:lpstr>Працевлаштування випускників</vt:lpstr>
      <vt:lpstr>Працевлаштування випускників</vt:lpstr>
      <vt:lpstr>Працевлаштування випускників</vt:lpstr>
      <vt:lpstr>Якісний склад НПП</vt:lpstr>
      <vt:lpstr>КІЛЬКІСТЬ СТАВОК</vt:lpstr>
      <vt:lpstr>Рейтингові показники</vt:lpstr>
      <vt:lpstr> Міжнародна  діяльність та академічна мобільність</vt:lpstr>
      <vt:lpstr>Міжнародна  діяльність та академічна мобільність</vt:lpstr>
      <vt:lpstr>Адміністративно –господарська діяльність</vt:lpstr>
      <vt:lpstr>Виклики </vt:lpstr>
      <vt:lpstr>Шляхи подолання викликів</vt:lpstr>
      <vt:lpstr>Дякую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Марквас Екатерина Федоровна</dc:creator>
  <cp:lastModifiedBy>Воропай Наталія Анатоліївна</cp:lastModifiedBy>
  <cp:revision>22</cp:revision>
  <dcterms:created xsi:type="dcterms:W3CDTF">2021-09-08T07:13:49Z</dcterms:created>
  <dcterms:modified xsi:type="dcterms:W3CDTF">2021-09-15T10:53:43Z</dcterms:modified>
</cp:coreProperties>
</file>